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2" d="100"/>
          <a:sy n="8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6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4403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4403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61B91-D05C-4906-9304-D1DF2F69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4B74C-3A4B-43A0-B60C-56B48C84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8E4F559-45FC-4209-84AE-4AE286CA03F6}"/>
              </a:ext>
            </a:extLst>
          </p:cNvPr>
          <p:cNvSpPr txBox="1"/>
          <p:nvPr userDrawn="1"/>
        </p:nvSpPr>
        <p:spPr>
          <a:xfrm>
            <a:off x="11318226" y="638502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ED92E319-FBE3-4E05-B7FC-F9F30F9B49F8}" type="slidenum">
              <a:rPr lang="en-US" sz="1400" smtClean="0">
                <a:solidFill>
                  <a:srgbClr val="0046AD"/>
                </a:solidFill>
              </a:rPr>
              <a:pPr/>
              <a:t>‹#›</a:t>
            </a:fld>
            <a:endParaRPr lang="en-US" sz="1400" dirty="0">
              <a:solidFill>
                <a:srgbClr val="004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8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1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962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962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24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424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289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1274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8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E5482-EBA0-45B4-981F-CBFFF360E1E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B118E-4464-4129-8292-CC8F42DD1DA3}"/>
              </a:ext>
            </a:extLst>
          </p:cNvPr>
          <p:cNvSpPr txBox="1"/>
          <p:nvPr userDrawn="1"/>
        </p:nvSpPr>
        <p:spPr>
          <a:xfrm>
            <a:off x="11176000" y="638502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2812506-C5DA-4E10-A4CA-168511A86705}" type="slidenum">
              <a:rPr lang="en-US" sz="1400" smtClean="0">
                <a:solidFill>
                  <a:srgbClr val="0046AD"/>
                </a:solidFill>
              </a:rPr>
              <a:t>‹#›</a:t>
            </a:fld>
            <a:endParaRPr lang="en-US" sz="1400" dirty="0">
              <a:solidFill>
                <a:srgbClr val="0046AD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4CC3F72-2FEA-ADAE-0D48-0E0A2C2D80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0" y="5840393"/>
            <a:ext cx="3108960" cy="8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Source Sans 3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APCNE.Comments@epa.ohio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BD27-93A0-125E-3880-3E58517EBA1B}"/>
              </a:ext>
            </a:extLst>
          </p:cNvPr>
          <p:cNvSpPr txBox="1">
            <a:spLocks/>
          </p:cNvSpPr>
          <p:nvPr/>
        </p:nvSpPr>
        <p:spPr>
          <a:xfrm>
            <a:off x="1676400" y="838200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Source Sans 3" panose="020B0503030403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b="1" dirty="0">
                <a:solidFill>
                  <a:schemeClr val="accent4"/>
                </a:solidFill>
                <a:latin typeface="+mn-lt"/>
              </a:rPr>
              <a:t>Information Session and Public Hearing Draft Air Permit-to-Install and Operate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36985D-C21A-653C-C32D-FDEA163AE4DB}"/>
              </a:ext>
            </a:extLst>
          </p:cNvPr>
          <p:cNvSpPr txBox="1">
            <a:spLocks/>
          </p:cNvSpPr>
          <p:nvPr/>
        </p:nvSpPr>
        <p:spPr>
          <a:xfrm>
            <a:off x="2819400" y="2590798"/>
            <a:ext cx="6400800" cy="297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Source Sans 3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ource Sans 3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ource Sans 3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3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3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8CD6E-35CE-CC1E-D300-A0A1A5F10A9E}"/>
              </a:ext>
            </a:extLst>
          </p:cNvPr>
          <p:cNvSpPr txBox="1"/>
          <p:nvPr/>
        </p:nvSpPr>
        <p:spPr>
          <a:xfrm>
            <a:off x="1676400" y="2590798"/>
            <a:ext cx="8534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SOBE Thermal Energy Systems, LLC</a:t>
            </a:r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Erik Bewley, Ohio EPA NEDO-DAPC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August 10, 2023</a:t>
            </a:r>
          </a:p>
          <a:p>
            <a:pPr algn="ctr"/>
            <a:r>
              <a:rPr lang="en-US" sz="3200" b="1" dirty="0"/>
              <a:t>Eugenia Atkinson Recreation Center</a:t>
            </a:r>
          </a:p>
          <a:p>
            <a:pPr algn="ctr"/>
            <a:endParaRPr lang="en-US" sz="2400" b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773E-073F-55E9-25C2-E851DF5B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Thermolyzer1 emissions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E7DC-DA38-FEE8-A650-850DCAE7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+mn-lt"/>
              </a:rPr>
              <a:t>Natural Gas</a:t>
            </a:r>
            <a:r>
              <a:rPr lang="en-US" dirty="0">
                <a:latin typeface="+mn-lt"/>
              </a:rPr>
              <a:t>		</a:t>
            </a:r>
            <a:r>
              <a:rPr lang="en-US" u="sng" dirty="0">
                <a:latin typeface="+mn-lt"/>
              </a:rPr>
              <a:t>Pollutant</a:t>
            </a:r>
            <a:r>
              <a:rPr lang="en-US" dirty="0">
                <a:latin typeface="+mn-lt"/>
              </a:rPr>
              <a:t>		</a:t>
            </a:r>
            <a:r>
              <a:rPr lang="en-US" u="sng" dirty="0">
                <a:latin typeface="+mn-lt"/>
              </a:rPr>
              <a:t>Syngas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12.62 TPY</a:t>
            </a:r>
            <a:r>
              <a:rPr lang="en-US" dirty="0">
                <a:latin typeface="+mn-lt"/>
              </a:rPr>
              <a:t>		NO</a:t>
            </a:r>
            <a:r>
              <a:rPr lang="en-US" baseline="-25000" dirty="0">
                <a:latin typeface="+mn-lt"/>
              </a:rPr>
              <a:t>X</a:t>
            </a:r>
            <a:r>
              <a:rPr lang="en-US" dirty="0">
                <a:latin typeface="+mn-lt"/>
              </a:rPr>
              <a:t>			</a:t>
            </a:r>
            <a:r>
              <a:rPr lang="en-US" b="1" dirty="0">
                <a:latin typeface="+mn-lt"/>
              </a:rPr>
              <a:t>12.62 TPY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4.95 TPY		CO			  2.70 TPY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1.20 TPY</a:t>
            </a:r>
            <a:r>
              <a:rPr lang="en-US" dirty="0">
                <a:latin typeface="+mn-lt"/>
              </a:rPr>
              <a:t>		PM			  </a:t>
            </a:r>
            <a:r>
              <a:rPr lang="en-US" b="1" dirty="0">
                <a:latin typeface="+mn-lt"/>
              </a:rPr>
              <a:t>1.20 TPY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0.32 TPY		VOC			  0.22 TPY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0.05 TPY		SO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			</a:t>
            </a:r>
            <a:r>
              <a:rPr lang="en-US" b="1" dirty="0">
                <a:latin typeface="+mn-lt"/>
              </a:rPr>
              <a:t>  </a:t>
            </a:r>
            <a:r>
              <a:rPr lang="en-US" dirty="0">
                <a:latin typeface="+mn-lt"/>
              </a:rPr>
              <a:t>0.29 TPY</a:t>
            </a: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Visible emission limit: 20% opacity as a six-minute average</a:t>
            </a: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BAT Limit – applies to NO</a:t>
            </a:r>
            <a:r>
              <a:rPr lang="en-US" b="1" baseline="-25000" dirty="0">
                <a:latin typeface="+mn-lt"/>
              </a:rPr>
              <a:t>X</a:t>
            </a:r>
            <a:r>
              <a:rPr lang="en-US" b="1" dirty="0">
                <a:latin typeface="+mn-lt"/>
              </a:rPr>
              <a:t> (0.21 </a:t>
            </a:r>
            <a:r>
              <a:rPr lang="en-US" b="1" dirty="0" err="1">
                <a:latin typeface="+mn-lt"/>
              </a:rPr>
              <a:t>lb</a:t>
            </a:r>
            <a:r>
              <a:rPr lang="en-US" b="1" dirty="0">
                <a:latin typeface="+mn-lt"/>
              </a:rPr>
              <a:t>/MMBtu)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Rule based limit – applies to PM (0.020 </a:t>
            </a:r>
            <a:r>
              <a:rPr lang="en-US" b="1" dirty="0" err="1">
                <a:latin typeface="+mn-lt"/>
              </a:rPr>
              <a:t>lb</a:t>
            </a:r>
            <a:r>
              <a:rPr lang="en-US" b="1" dirty="0">
                <a:latin typeface="+mn-lt"/>
              </a:rPr>
              <a:t>/MMBtu)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2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940D-A552-73E2-46BE-D46925F9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Boiler (Rated at 55 MMBtu/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Hr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34DE-1527-983D-3D21-5ADF40E60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+mn-lt"/>
              </a:rPr>
              <a:t>Natural Gas</a:t>
            </a:r>
            <a:r>
              <a:rPr lang="en-US" dirty="0">
                <a:latin typeface="+mn-lt"/>
              </a:rPr>
              <a:t>		</a:t>
            </a:r>
            <a:r>
              <a:rPr lang="en-US" u="sng" dirty="0">
                <a:latin typeface="+mn-lt"/>
              </a:rPr>
              <a:t>Pollutant</a:t>
            </a:r>
            <a:r>
              <a:rPr lang="en-US" dirty="0">
                <a:latin typeface="+mn-lt"/>
              </a:rPr>
              <a:t>		</a:t>
            </a:r>
            <a:r>
              <a:rPr lang="en-US" u="sng" dirty="0" err="1">
                <a:latin typeface="+mn-lt"/>
              </a:rPr>
              <a:t>SynGas</a:t>
            </a:r>
            <a:endParaRPr lang="en-US" u="sng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  7.58 TPY		NO</a:t>
            </a:r>
            <a:r>
              <a:rPr lang="en-US" baseline="-25000" dirty="0">
                <a:latin typeface="+mn-lt"/>
              </a:rPr>
              <a:t>X</a:t>
            </a:r>
            <a:r>
              <a:rPr lang="en-US" dirty="0">
                <a:latin typeface="+mn-lt"/>
              </a:rPr>
              <a:t>			</a:t>
            </a:r>
            <a:r>
              <a:rPr lang="en-US" b="1" dirty="0">
                <a:latin typeface="+mn-lt"/>
              </a:rPr>
              <a:t>16.86 TPY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9.64 TPY</a:t>
            </a:r>
            <a:r>
              <a:rPr lang="en-US" dirty="0">
                <a:latin typeface="+mn-lt"/>
              </a:rPr>
              <a:t>		CO			  </a:t>
            </a:r>
            <a:r>
              <a:rPr lang="en-US" b="1" dirty="0">
                <a:latin typeface="+mn-lt"/>
              </a:rPr>
              <a:t>9.64 TPY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4.82 TPY</a:t>
            </a:r>
            <a:r>
              <a:rPr lang="en-US" dirty="0">
                <a:latin typeface="+mn-lt"/>
              </a:rPr>
              <a:t>		PM			</a:t>
            </a:r>
            <a:r>
              <a:rPr lang="en-US" b="1" dirty="0">
                <a:latin typeface="+mn-lt"/>
              </a:rPr>
              <a:t>  4.82 TPY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 1.31 TPY		VOC			  0.00 TPY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9.64 TPY</a:t>
            </a:r>
            <a:r>
              <a:rPr lang="en-US" dirty="0">
                <a:latin typeface="+mn-lt"/>
              </a:rPr>
              <a:t>		SO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			  </a:t>
            </a:r>
            <a:r>
              <a:rPr lang="en-US" b="1" dirty="0">
                <a:latin typeface="+mn-lt"/>
              </a:rPr>
              <a:t>9.64 TPY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Visible emission limit: 20% opacity as a six-minute average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BAT Limit – applies to NO</a:t>
            </a:r>
            <a:r>
              <a:rPr lang="en-US" b="1" baseline="-25000" dirty="0">
                <a:latin typeface="+mn-lt"/>
              </a:rPr>
              <a:t>X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0.07 </a:t>
            </a:r>
            <a:r>
              <a:rPr lang="en-US" b="1" dirty="0" err="1">
                <a:latin typeface="+mn-lt"/>
              </a:rPr>
              <a:t>lb</a:t>
            </a:r>
            <a:r>
              <a:rPr lang="en-US" b="1" dirty="0">
                <a:latin typeface="+mn-lt"/>
              </a:rPr>
              <a:t>/MMBtu when on syngas</a:t>
            </a:r>
            <a:r>
              <a:rPr lang="en-US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Restriction – applies to CO (0.04 </a:t>
            </a:r>
            <a:r>
              <a:rPr lang="en-US" b="1" dirty="0" err="1">
                <a:latin typeface="+mn-lt"/>
              </a:rPr>
              <a:t>lb</a:t>
            </a:r>
            <a:r>
              <a:rPr lang="en-US" b="1" dirty="0">
                <a:latin typeface="+mn-lt"/>
              </a:rPr>
              <a:t>/MMBtu)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Restriction – applies to SO</a:t>
            </a:r>
            <a:r>
              <a:rPr lang="en-US" b="1" baseline="-25000" dirty="0">
                <a:latin typeface="+mn-lt"/>
              </a:rPr>
              <a:t>2</a:t>
            </a:r>
            <a:r>
              <a:rPr lang="en-US" b="1" dirty="0">
                <a:latin typeface="+mn-lt"/>
              </a:rPr>
              <a:t> (0.04 </a:t>
            </a:r>
            <a:r>
              <a:rPr lang="en-US" b="1" dirty="0" err="1">
                <a:latin typeface="+mn-lt"/>
              </a:rPr>
              <a:t>lb</a:t>
            </a:r>
            <a:r>
              <a:rPr lang="en-US" b="1" dirty="0">
                <a:latin typeface="+mn-lt"/>
              </a:rPr>
              <a:t>/MMBtu)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Rule Based Limit – applies to PM (0.020 </a:t>
            </a:r>
            <a:r>
              <a:rPr lang="en-US" b="1" dirty="0" err="1">
                <a:latin typeface="+mn-lt"/>
              </a:rPr>
              <a:t>lb</a:t>
            </a:r>
            <a:r>
              <a:rPr lang="en-US" b="1" dirty="0">
                <a:latin typeface="+mn-lt"/>
              </a:rPr>
              <a:t>/MMBtu)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8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C7A0-2346-CC4D-EC0C-5BA12ED6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Boilers Terms Highlights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0222-8315-A88F-96DD-56D9360B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-  Only combust Natural Gas or Syngas from Thermolyzer1</a:t>
            </a:r>
          </a:p>
          <a:p>
            <a:pPr>
              <a:buFontTx/>
              <a:buChar char="-"/>
            </a:pPr>
            <a:r>
              <a:rPr lang="en-US" b="1" dirty="0">
                <a:latin typeface="+mn-lt"/>
              </a:rPr>
              <a:t>Syngas is to be introduced into the flame zone</a:t>
            </a:r>
          </a:p>
          <a:p>
            <a:pPr>
              <a:buFontTx/>
              <a:buChar char="-"/>
            </a:pPr>
            <a:endParaRPr lang="en-US" b="1" dirty="0">
              <a:latin typeface="+mn-lt"/>
            </a:endParaRPr>
          </a:p>
          <a:p>
            <a:pPr>
              <a:buFontTx/>
              <a:buChar char="-"/>
            </a:pPr>
            <a:r>
              <a:rPr lang="en-US" b="1" dirty="0">
                <a:latin typeface="+mn-lt"/>
              </a:rPr>
              <a:t>Minimum temperature restriction on boilers</a:t>
            </a:r>
          </a:p>
          <a:p>
            <a:pPr>
              <a:buFontTx/>
              <a:buChar char="-"/>
            </a:pPr>
            <a:r>
              <a:rPr lang="en-US" b="1" dirty="0">
                <a:latin typeface="+mn-lt"/>
              </a:rPr>
              <a:t>Weekly syngas sampling and analysis</a:t>
            </a:r>
          </a:p>
          <a:p>
            <a:pPr>
              <a:buFontTx/>
              <a:buChar char="-"/>
            </a:pPr>
            <a:endParaRPr lang="en-US" b="1" dirty="0">
              <a:latin typeface="+mn-lt"/>
            </a:endParaRPr>
          </a:p>
          <a:p>
            <a:pPr>
              <a:buFontTx/>
              <a:buChar char="-"/>
            </a:pPr>
            <a:r>
              <a:rPr lang="en-US" b="1" dirty="0">
                <a:latin typeface="+mn-lt"/>
              </a:rPr>
              <a:t>Testing for: PM, NO</a:t>
            </a:r>
            <a:r>
              <a:rPr lang="en-US" b="1" baseline="-25000" dirty="0">
                <a:latin typeface="+mn-lt"/>
              </a:rPr>
              <a:t>X</a:t>
            </a:r>
            <a:r>
              <a:rPr lang="en-US" b="1" dirty="0">
                <a:latin typeface="+mn-lt"/>
              </a:rPr>
              <a:t>, CO, SO</a:t>
            </a:r>
            <a:r>
              <a:rPr lang="en-US" b="1" baseline="-25000" dirty="0">
                <a:latin typeface="+mn-lt"/>
              </a:rPr>
              <a:t>2</a:t>
            </a:r>
            <a:r>
              <a:rPr lang="en-US" b="1" dirty="0">
                <a:latin typeface="+mn-lt"/>
              </a:rPr>
              <a:t>, VOC, HCl, and metals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5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660E-76BA-961D-9F91-4449A516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Monitoring/Record Keeping and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DDBF-4653-53B6-6EDC-F64D9875B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Daily record amount of TDC processed and type of TDC processed</a:t>
            </a:r>
          </a:p>
          <a:p>
            <a:r>
              <a:rPr lang="en-US" sz="2400" dirty="0"/>
              <a:t>Daily VE checks</a:t>
            </a:r>
          </a:p>
          <a:p>
            <a:r>
              <a:rPr lang="en-US" sz="2400" dirty="0"/>
              <a:t>Daily track NG and syngas burned</a:t>
            </a:r>
          </a:p>
          <a:p>
            <a:r>
              <a:rPr lang="en-US" sz="2400" dirty="0"/>
              <a:t>Track boiler temperature</a:t>
            </a:r>
          </a:p>
          <a:p>
            <a:endParaRPr lang="en-US" sz="2400" dirty="0"/>
          </a:p>
          <a:p>
            <a:r>
              <a:rPr lang="en-US" sz="2400" dirty="0"/>
              <a:t>Report if VEs seen</a:t>
            </a:r>
          </a:p>
          <a:p>
            <a:r>
              <a:rPr lang="en-US" sz="2400" dirty="0"/>
              <a:t>Report if TDC mix is exceeded</a:t>
            </a:r>
          </a:p>
          <a:p>
            <a:r>
              <a:rPr lang="en-US" sz="2400" dirty="0"/>
              <a:t>Report if GCU parameters exceeded</a:t>
            </a:r>
          </a:p>
          <a:p>
            <a:r>
              <a:rPr lang="en-US" sz="2400" dirty="0"/>
              <a:t>Report if boiler temps drop</a:t>
            </a:r>
          </a:p>
        </p:txBody>
      </p:sp>
    </p:spTree>
    <p:extLst>
      <p:ext uri="{BB962C8B-B14F-4D97-AF65-F5344CB8AC3E}">
        <p14:creationId xmlns:p14="http://schemas.microsoft.com/office/powerpoint/2010/main" val="365250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3447-A595-9703-8D2E-CB0D7722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Compliance Monitoring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357D-3309-2616-FCF3-FCE60AF5B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>
                <a:latin typeface="+mn-lt"/>
              </a:rPr>
              <a:t>If the facility is installed, Ohio EPA will perform the following tasks to ensure the facility is in compliance.</a:t>
            </a:r>
          </a:p>
          <a:p>
            <a:pPr marL="0" indent="0">
              <a:buNone/>
            </a:pPr>
            <a:endParaRPr lang="en-US" sz="4000" b="1" dirty="0">
              <a:latin typeface="+mn-lt"/>
            </a:endParaRPr>
          </a:p>
          <a:p>
            <a:pPr>
              <a:buFontTx/>
              <a:buChar char="-"/>
            </a:pPr>
            <a:r>
              <a:rPr lang="en-US" sz="3200" b="1" dirty="0">
                <a:latin typeface="+mn-lt"/>
              </a:rPr>
              <a:t>Periodic inspections of the facility (announced and unannounced)</a:t>
            </a:r>
          </a:p>
          <a:p>
            <a:pPr>
              <a:buFontTx/>
              <a:buChar char="-"/>
            </a:pPr>
            <a:r>
              <a:rPr lang="en-US" sz="3200" b="1" dirty="0">
                <a:latin typeface="+mn-lt"/>
              </a:rPr>
              <a:t>Review each report submitted</a:t>
            </a:r>
          </a:p>
          <a:p>
            <a:pPr>
              <a:buFontTx/>
              <a:buChar char="-"/>
            </a:pPr>
            <a:r>
              <a:rPr lang="en-US" sz="3200" b="1" dirty="0">
                <a:latin typeface="+mn-lt"/>
              </a:rPr>
              <a:t>Witness emissions testing</a:t>
            </a:r>
          </a:p>
          <a:p>
            <a:pPr>
              <a:buFontTx/>
              <a:buChar char="-"/>
            </a:pPr>
            <a:r>
              <a:rPr lang="en-US" sz="3200" b="1" dirty="0">
                <a:latin typeface="+mn-lt"/>
              </a:rPr>
              <a:t>Investigate citizen complaints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3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3011-E40E-E244-DB82-EFDFBF9A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Citizen Complaints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3CDD-CC26-55E2-5292-AB560518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 facility is installed and citizens have concerns:</a:t>
            </a:r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/>
              <a:t>Electronically report through (</a:t>
            </a:r>
            <a:r>
              <a:rPr lang="en-US" b="1" dirty="0">
                <a:solidFill>
                  <a:srgbClr val="FF0000"/>
                </a:solidFill>
              </a:rPr>
              <a:t>https://epa.ohio.gov/help-center/contact-us/submit-a-complaint)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/>
              <a:t>Call the main line of the Northeast District Office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FF0000"/>
                </a:solidFill>
              </a:rPr>
              <a:t>(330-963-1200)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6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5E33-4842-365E-444C-D4173B6F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Next Steps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47FA-319E-02B5-5142-B99D1F64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343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Submit written Comments by Close of </a:t>
            </a:r>
            <a:r>
              <a:rPr lang="en-US" b="1"/>
              <a:t>Business September 10, </a:t>
            </a:r>
            <a:r>
              <a:rPr lang="en-US" b="1" dirty="0"/>
              <a:t>2023.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email: </a:t>
            </a:r>
            <a:r>
              <a:rPr lang="en-US" b="1" dirty="0">
                <a:hlinkClick r:id="rId2"/>
              </a:rPr>
              <a:t>DAPCNE.Comments@epa.ohio.gov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U.S. Mail:	Ohio EPA NEDO-DAPC</a:t>
            </a:r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b="1" dirty="0" err="1"/>
              <a:t>attn:</a:t>
            </a:r>
            <a:r>
              <a:rPr lang="en-US" b="1" dirty="0"/>
              <a:t> Erik Bewley</a:t>
            </a:r>
          </a:p>
          <a:p>
            <a:pPr marL="0" indent="0">
              <a:buNone/>
            </a:pPr>
            <a:r>
              <a:rPr lang="en-US" b="1" dirty="0"/>
              <a:t>			2110 E. Aurora Rd.</a:t>
            </a:r>
          </a:p>
          <a:p>
            <a:pPr marL="0" indent="0">
              <a:buNone/>
            </a:pPr>
            <a:r>
              <a:rPr lang="en-US" b="1" dirty="0"/>
              <a:t>			Twinsburg, OH  44087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Ohio EPA will review/consider all comments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Ohio EPA drafts Responsive Summary and makes decision regarding the draft air permit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Decision and Responsive Summary are distributed to Applicant and Interested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5949-09A9-C4D2-E362-80C888BB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Purpose for Tonight’s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48E3-3FB4-5D9E-B510-3FAC18BA5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Public Information Session</a:t>
            </a:r>
          </a:p>
          <a:p>
            <a:pPr lvl="1"/>
            <a:r>
              <a:rPr lang="en-US" sz="2800" b="1" dirty="0"/>
              <a:t>Explain Ohio EPA’s air permitting process</a:t>
            </a:r>
          </a:p>
          <a:p>
            <a:pPr lvl="1"/>
            <a:r>
              <a:rPr lang="en-US" b="1" dirty="0"/>
              <a:t>Overview of the draft Air Permit-to-Install and Operate (PTIO) issued to SOBE on July 6, 2023.</a:t>
            </a:r>
          </a:p>
          <a:p>
            <a:pPr lvl="1"/>
            <a:r>
              <a:rPr lang="en-US" b="1" dirty="0"/>
              <a:t>Respond to questions related to the draft air PTIO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sz="3200" b="1" dirty="0"/>
              <a:t>Public Hearing</a:t>
            </a:r>
          </a:p>
          <a:p>
            <a:pPr lvl="1"/>
            <a:r>
              <a:rPr lang="en-US" b="1" dirty="0"/>
              <a:t>Gather public comments regarding the draft air PTIO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3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6363-3AAC-C320-2356-D8F7B92E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Air Permitting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D1BD-0F2C-7E5A-7418-4D40284C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September 12, 2022: 	Air Permit Application Received</a:t>
            </a:r>
          </a:p>
          <a:p>
            <a:endParaRPr lang="en-US" b="1" dirty="0"/>
          </a:p>
          <a:p>
            <a:r>
              <a:rPr lang="en-US" b="1" dirty="0"/>
              <a:t>March 31, 2023: 		Updated Air Permit Application 					Received</a:t>
            </a:r>
          </a:p>
          <a:p>
            <a:endParaRPr lang="en-US" b="1" dirty="0"/>
          </a:p>
          <a:p>
            <a:r>
              <a:rPr lang="en-US" b="1" dirty="0"/>
              <a:t>July 6, 2023:			Draft Permit Issued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5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8D72-0616-A9E5-E9E9-905C6A90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Location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205 North Ave, Youngstown, Ohio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57DFEB6-2556-807A-FAA0-E617E3BF2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2303" y="1600200"/>
            <a:ext cx="5927394" cy="4114800"/>
          </a:xfrm>
        </p:spPr>
      </p:pic>
    </p:spTree>
    <p:extLst>
      <p:ext uri="{BB962C8B-B14F-4D97-AF65-F5344CB8AC3E}">
        <p14:creationId xmlns:p14="http://schemas.microsoft.com/office/powerpoint/2010/main" val="415000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C771-A604-ECA1-35BC-44244A54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25BA9-A0FD-EDE5-89F0-79C16E40A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SOBE supplies hot water/steam to customers by combusting only natural gas in a boiler and heating water.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Natural gas is supplied by pipeline from a separate facility.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Permitted Air Emissions Units</a:t>
            </a: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B005 – 31 MMBtu/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natural gas-fired Boiler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7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8596-D44E-4D16-3486-A11CF3C5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47E69-CA36-4E8D-DC64-7F31AEA63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Supply hot water/steam to customers by combusting natural gas and/or syngas in a boiler and heating water.</a:t>
            </a:r>
          </a:p>
          <a:p>
            <a:pPr marL="0" indent="0">
              <a:buNone/>
            </a:pP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Natural gas is supplied by pipeline from a separate facility</a:t>
            </a: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latin typeface="+mn-lt"/>
              </a:rPr>
              <a:t>Syngas will be produced on-site by Thermolyzer1 from Tire Derived Chips (TDC).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95E9-BF50-6BCE-B6C3-5107E9EA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Draft PTIO P0132799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(Proposed Permit)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B17B-B570-D21C-6341-BD2AF5A2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P001 – Thermolyzer1 (to produce syngas)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B006 – 55 MMBtu/</a:t>
            </a:r>
            <a:r>
              <a:rPr lang="en-US" sz="2800" b="1" dirty="0" err="1"/>
              <a:t>hr</a:t>
            </a:r>
            <a:r>
              <a:rPr lang="en-US" sz="2800" b="1" dirty="0"/>
              <a:t> Boiler (to combust natural gas and/or syngas)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B007 – 55 MMBtu/</a:t>
            </a:r>
            <a:r>
              <a:rPr lang="en-US" sz="2800" b="1" dirty="0" err="1"/>
              <a:t>hr</a:t>
            </a:r>
            <a:r>
              <a:rPr lang="en-US" sz="2800" b="1" dirty="0"/>
              <a:t> Boiler (to combust natural gas and/or syngas)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6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52A1-0DF7-97E5-661D-B6365A6C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Thermolyzer1 Process (creating Syngas)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87A6F-B6AC-25D2-FC4E-506DE052B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 form of gasification (driving off combustible gases) called pyrolysis (in very low oxygen atmosphere).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SOBE is proposing to use only TDC (88 tons per day) to produce syngas.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/>
              <a:t>Gases will be cleaned before conveyance to the boilers or burners/flare</a:t>
            </a:r>
          </a:p>
          <a:p>
            <a:pPr marL="0" indent="0">
              <a:buNone/>
            </a:pPr>
            <a:r>
              <a:rPr lang="en-US" sz="2800" b="1" dirty="0"/>
              <a:t>Liquids will be re-introduced into the </a:t>
            </a:r>
            <a:r>
              <a:rPr lang="en-US" sz="2800" b="1" dirty="0" err="1"/>
              <a:t>Thermolyzer</a:t>
            </a:r>
            <a:r>
              <a:rPr lang="en-US" sz="2800" b="1" dirty="0"/>
              <a:t> Process</a:t>
            </a:r>
          </a:p>
          <a:p>
            <a:pPr marL="0" indent="0">
              <a:buNone/>
            </a:pPr>
            <a:r>
              <a:rPr lang="en-US" sz="2800" b="1" dirty="0"/>
              <a:t>Solids will be removed from the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4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24C3-7B10-CA85-61A3-CAFE5F4F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Thermolyzer1 Term Highlights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9262-C4A9-4D01-F077-B7FEEFAD8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-   </a:t>
            </a:r>
            <a:r>
              <a:rPr lang="en-US" b="1" dirty="0"/>
              <a:t> All emissions must go to Gas Cleaning Units (GCU) or flare.</a:t>
            </a:r>
          </a:p>
          <a:p>
            <a:pPr>
              <a:buFontTx/>
              <a:buChar char="-"/>
            </a:pPr>
            <a:r>
              <a:rPr lang="en-US" b="1" dirty="0"/>
              <a:t>All emissions from GCU must go to Boilers or Thermolyzer1 or flare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GCU monitoring: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  Pressure Drop (</a:t>
            </a:r>
            <a:r>
              <a:rPr lang="en-US" b="1" dirty="0" err="1"/>
              <a:t>psig</a:t>
            </a:r>
            <a:r>
              <a:rPr lang="en-US" b="1" dirty="0"/>
              <a:t>)</a:t>
            </a:r>
          </a:p>
          <a:p>
            <a:pPr>
              <a:buFontTx/>
              <a:buChar char="-"/>
            </a:pPr>
            <a:r>
              <a:rPr lang="en-US" b="1" dirty="0"/>
              <a:t>pH</a:t>
            </a:r>
          </a:p>
          <a:p>
            <a:pPr>
              <a:buFontTx/>
              <a:buChar char="-"/>
            </a:pPr>
            <a:r>
              <a:rPr lang="en-US" b="1" dirty="0"/>
              <a:t>Liquid flow rate (</a:t>
            </a:r>
            <a:r>
              <a:rPr lang="en-US" b="1" dirty="0" err="1"/>
              <a:t>gpm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Test for: PM, NO</a:t>
            </a:r>
            <a:r>
              <a:rPr lang="en-US" b="1" baseline="-25000" dirty="0"/>
              <a:t>X</a:t>
            </a:r>
            <a:r>
              <a:rPr lang="en-US" b="1" dirty="0"/>
              <a:t>, CO, SO</a:t>
            </a:r>
            <a:r>
              <a:rPr lang="en-US" b="1" baseline="-25000" dirty="0"/>
              <a:t>2</a:t>
            </a:r>
            <a:r>
              <a:rPr lang="en-US" b="1" dirty="0"/>
              <a:t>, VOC, HCl, and metals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2996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no_border">
  <a:themeElements>
    <a:clrScheme name="Ohio EPA">
      <a:dk1>
        <a:sysClr val="windowText" lastClr="000000"/>
      </a:dk1>
      <a:lt1>
        <a:srgbClr val="FFFFFF"/>
      </a:lt1>
      <a:dk2>
        <a:srgbClr val="B0B3AF"/>
      </a:dk2>
      <a:lt2>
        <a:srgbClr val="F0F0F0"/>
      </a:lt2>
      <a:accent1>
        <a:srgbClr val="C12637"/>
      </a:accent1>
      <a:accent2>
        <a:srgbClr val="0E3F75"/>
      </a:accent2>
      <a:accent3>
        <a:srgbClr val="000000"/>
      </a:accent3>
      <a:accent4>
        <a:srgbClr val="0098D3"/>
      </a:accent4>
      <a:accent5>
        <a:srgbClr val="729364"/>
      </a:accent5>
      <a:accent6>
        <a:srgbClr val="EBA70E"/>
      </a:accent6>
      <a:hlink>
        <a:srgbClr val="C12637"/>
      </a:hlink>
      <a:folHlink>
        <a:srgbClr val="C126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" id="{C445AA37-CCE0-4077-AE0D-90F00BB45B3B}" vid="{FFC95EB2-4AFF-4532-B8CE-E2709791EE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44db1b-36f8-4288-8881-a9e81419ad86">
      <Terms xmlns="http://schemas.microsoft.com/office/infopath/2007/PartnerControls"/>
    </lcf76f155ced4ddcb4097134ff3c332f>
    <TaxCatchAll xmlns="06a0b0f5-ab3f-4382-8730-459fb424e4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0EA19C43CEB41B5A85A5080D8FDB4" ma:contentTypeVersion="18" ma:contentTypeDescription="Create a new document." ma:contentTypeScope="" ma:versionID="f03f38c84426c22ede0f77d8cc23f046">
  <xsd:schema xmlns:xsd="http://www.w3.org/2001/XMLSchema" xmlns:xs="http://www.w3.org/2001/XMLSchema" xmlns:p="http://schemas.microsoft.com/office/2006/metadata/properties" xmlns:ns2="8744db1b-36f8-4288-8881-a9e81419ad86" xmlns:ns3="30ff4728-f832-4bce-a3bf-26ddff7c6b4e" xmlns:ns4="06a0b0f5-ab3f-4382-8730-459fb424e421" targetNamespace="http://schemas.microsoft.com/office/2006/metadata/properties" ma:root="true" ma:fieldsID="8f8df541711d708a428a4c210566ad63" ns2:_="" ns3:_="" ns4:_="">
    <xsd:import namespace="8744db1b-36f8-4288-8881-a9e81419ad86"/>
    <xsd:import namespace="30ff4728-f832-4bce-a3bf-26ddff7c6b4e"/>
    <xsd:import namespace="06a0b0f5-ab3f-4382-8730-459fb424e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4db1b-36f8-4288-8881-a9e81419a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f4728-f832-4bce-a3bf-26ddff7c6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b0f5-ab3f-4382-8730-459fb424e42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ba65d61-0ab6-4b3b-b5fc-57ea4e6ed523}" ma:internalName="TaxCatchAll" ma:showField="CatchAllData" ma:web="883ee8f0-d5c8-4292-a56e-e30967e0df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9EBBFA-BAFC-4721-8236-CD88822769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860D14-AE51-48C3-AEE2-F228A787018D}">
  <ds:schemaRefs>
    <ds:schemaRef ds:uri="http://schemas.microsoft.com/office/2006/metadata/properties"/>
    <ds:schemaRef ds:uri="http://schemas.microsoft.com/office/infopath/2007/PartnerControls"/>
    <ds:schemaRef ds:uri="8744db1b-36f8-4288-8881-a9e81419ad86"/>
    <ds:schemaRef ds:uri="06a0b0f5-ab3f-4382-8730-459fb424e421"/>
  </ds:schemaRefs>
</ds:datastoreItem>
</file>

<file path=customXml/itemProps3.xml><?xml version="1.0" encoding="utf-8"?>
<ds:datastoreItem xmlns:ds="http://schemas.openxmlformats.org/officeDocument/2006/customXml" ds:itemID="{EB46BB44-3F33-4671-866D-4A8C4ACE145F}"/>
</file>

<file path=docProps/app.xml><?xml version="1.0" encoding="utf-8"?>
<Properties xmlns="http://schemas.openxmlformats.org/officeDocument/2006/extended-properties" xmlns:vt="http://schemas.openxmlformats.org/officeDocument/2006/docPropsVTypes">
  <Template>Widescreen (1)</Template>
  <TotalTime>719</TotalTime>
  <Words>924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Source Sans 3</vt:lpstr>
      <vt:lpstr>Standard_no_border</vt:lpstr>
      <vt:lpstr>PowerPoint Presentation</vt:lpstr>
      <vt:lpstr>Purpose for Tonight’s Meeting</vt:lpstr>
      <vt:lpstr>Air Permitting Milestones</vt:lpstr>
      <vt:lpstr>Proposed Location 205 North Ave, Youngstown, Ohio</vt:lpstr>
      <vt:lpstr>Current Operations</vt:lpstr>
      <vt:lpstr>Proposed Operations</vt:lpstr>
      <vt:lpstr>Draft PTIO P0132799 (Proposed Permit)</vt:lpstr>
      <vt:lpstr>Thermolyzer1 Process (creating Syngas)</vt:lpstr>
      <vt:lpstr>Thermolyzer1 Term Highlights</vt:lpstr>
      <vt:lpstr>Thermolyzer1 emissions</vt:lpstr>
      <vt:lpstr>Boiler (Rated at 55 MMBtu/Hr) </vt:lpstr>
      <vt:lpstr>Boilers Terms Highlights</vt:lpstr>
      <vt:lpstr>Monitoring/Record Keeping and Reporting</vt:lpstr>
      <vt:lpstr>Compliance Monitoring</vt:lpstr>
      <vt:lpstr>Citizen Complaints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Bewley, Erik</dc:creator>
  <cp:lastModifiedBy>Cochran, Lisa</cp:lastModifiedBy>
  <cp:revision>6</cp:revision>
  <dcterms:created xsi:type="dcterms:W3CDTF">2023-07-13T18:35:52Z</dcterms:created>
  <dcterms:modified xsi:type="dcterms:W3CDTF">2023-08-09T15:56:49Z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0x01010005C0EA19C43CEB41B5A85A5080D8FDB4</vt:lpwstr>
  </property>
</Properties>
</file>